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2" r:id="rId9"/>
    <p:sldId id="266" r:id="rId10"/>
    <p:sldId id="273" r:id="rId11"/>
    <p:sldId id="274" r:id="rId12"/>
    <p:sldId id="267" r:id="rId13"/>
    <p:sldId id="268" r:id="rId14"/>
    <p:sldId id="269" r:id="rId15"/>
    <p:sldId id="271" r:id="rId16"/>
    <p:sldId id="275" r:id="rId17"/>
    <p:sldId id="289" r:id="rId18"/>
    <p:sldId id="290" r:id="rId19"/>
    <p:sldId id="276" r:id="rId20"/>
    <p:sldId id="277" r:id="rId21"/>
    <p:sldId id="278" r:id="rId22"/>
    <p:sldId id="291" r:id="rId23"/>
    <p:sldId id="279" r:id="rId24"/>
    <p:sldId id="280" r:id="rId25"/>
    <p:sldId id="281" r:id="rId26"/>
    <p:sldId id="282" r:id="rId27"/>
    <p:sldId id="283" r:id="rId28"/>
    <p:sldId id="324" r:id="rId29"/>
    <p:sldId id="292" r:id="rId30"/>
    <p:sldId id="284" r:id="rId31"/>
    <p:sldId id="285" r:id="rId32"/>
    <p:sldId id="286" r:id="rId33"/>
    <p:sldId id="287" r:id="rId34"/>
    <p:sldId id="293" r:id="rId35"/>
    <p:sldId id="294" r:id="rId36"/>
    <p:sldId id="297" r:id="rId37"/>
    <p:sldId id="296" r:id="rId38"/>
    <p:sldId id="299" r:id="rId39"/>
    <p:sldId id="300" r:id="rId40"/>
    <p:sldId id="301" r:id="rId41"/>
    <p:sldId id="302" r:id="rId42"/>
    <p:sldId id="303" r:id="rId43"/>
    <p:sldId id="320" r:id="rId44"/>
    <p:sldId id="305" r:id="rId45"/>
    <p:sldId id="306" r:id="rId46"/>
    <p:sldId id="310" r:id="rId47"/>
    <p:sldId id="319" r:id="rId48"/>
    <p:sldId id="311" r:id="rId49"/>
    <p:sldId id="312" r:id="rId50"/>
    <p:sldId id="314" r:id="rId51"/>
    <p:sldId id="321" r:id="rId52"/>
    <p:sldId id="315" r:id="rId53"/>
    <p:sldId id="322" r:id="rId54"/>
    <p:sldId id="316" r:id="rId55"/>
    <p:sldId id="317" r:id="rId56"/>
    <p:sldId id="318" r:id="rId57"/>
    <p:sldId id="313" r:id="rId58"/>
    <p:sldId id="323" r:id="rId59"/>
    <p:sldId id="329" r:id="rId60"/>
    <p:sldId id="325" r:id="rId61"/>
    <p:sldId id="326" r:id="rId62"/>
    <p:sldId id="327" r:id="rId63"/>
    <p:sldId id="331" r:id="rId6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31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898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426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991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74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72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174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32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405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917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286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3E632-65C5-4D25-83EE-6170DCEAFDA6}" type="datetimeFigureOut">
              <a:rPr lang="pl-PL" smtClean="0"/>
              <a:t>20.03.2018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0B18-2F1F-4C91-B7F5-D27F9856BF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51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9600" b="1" dirty="0" smtClean="0"/>
              <a:t>GIT</a:t>
            </a:r>
            <a:endParaRPr lang="pl-PL" sz="9600" b="1" dirty="0"/>
          </a:p>
        </p:txBody>
      </p:sp>
    </p:spTree>
    <p:extLst>
      <p:ext uri="{BB962C8B-B14F-4D97-AF65-F5344CB8AC3E}">
        <p14:creationId xmlns:p14="http://schemas.microsoft.com/office/powerpoint/2010/main" val="323654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29147" y="307817"/>
            <a:ext cx="10515600" cy="733332"/>
          </a:xfrm>
        </p:spPr>
        <p:txBody>
          <a:bodyPr>
            <a:noAutofit/>
          </a:bodyPr>
          <a:lstStyle/>
          <a:p>
            <a:pPr algn="ctr"/>
            <a:r>
              <a:rPr lang="pl-PL" sz="4000" dirty="0" smtClean="0"/>
              <a:t>Rozproszone systemy kontroli wersji</a:t>
            </a:r>
            <a:endParaRPr lang="pl-PL" sz="40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78" y="1146064"/>
            <a:ext cx="47625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29147" y="307817"/>
            <a:ext cx="10515600" cy="733332"/>
          </a:xfrm>
        </p:spPr>
        <p:txBody>
          <a:bodyPr>
            <a:noAutofit/>
          </a:bodyPr>
          <a:lstStyle/>
          <a:p>
            <a:pPr algn="ctr"/>
            <a:r>
              <a:rPr lang="pl-PL" sz="4000" dirty="0" smtClean="0"/>
              <a:t>Rozproszone systemy kontroli wersji</a:t>
            </a:r>
            <a:endParaRPr lang="pl-PL" sz="40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78" y="1146064"/>
            <a:ext cx="4762500" cy="5362575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258432" y="1430448"/>
            <a:ext cx="177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err="1" smtClean="0"/>
              <a:t>Mercurial</a:t>
            </a:r>
            <a:r>
              <a:rPr lang="pl-PL" sz="24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err="1" smtClean="0"/>
              <a:t>Bazaar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36864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75238" y="123785"/>
            <a:ext cx="10515600" cy="820879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dirty="0" smtClean="0"/>
              <a:t>Krótka historia Gita</a:t>
            </a:r>
            <a:endParaRPr lang="pl-PL" sz="66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1035198"/>
            <a:ext cx="9853514" cy="4968671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05" y="3717688"/>
            <a:ext cx="7071973" cy="18670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18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0628" y="2338781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8800" b="1" dirty="0" smtClean="0"/>
              <a:t>GIT</a:t>
            </a:r>
            <a:endParaRPr lang="pl-PL" sz="8800" b="1" dirty="0"/>
          </a:p>
        </p:txBody>
      </p:sp>
    </p:spTree>
    <p:extLst>
      <p:ext uri="{BB962C8B-B14F-4D97-AF65-F5344CB8AC3E}">
        <p14:creationId xmlns:p14="http://schemas.microsoft.com/office/powerpoint/2010/main" val="1895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" y="938540"/>
            <a:ext cx="10516511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7253" y="183489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--version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78" y="1746753"/>
            <a:ext cx="8134350" cy="468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51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 txBox="1">
            <a:spLocks/>
          </p:cNvSpPr>
          <p:nvPr/>
        </p:nvSpPr>
        <p:spPr>
          <a:xfrm>
            <a:off x="874414" y="301751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b="1" dirty="0"/>
          </a:p>
        </p:txBody>
      </p:sp>
      <p:sp>
        <p:nvSpPr>
          <p:cNvPr id="6" name="Prostokąt 5"/>
          <p:cNvSpPr/>
          <p:nvPr/>
        </p:nvSpPr>
        <p:spPr>
          <a:xfrm>
            <a:off x="874414" y="439447"/>
            <a:ext cx="10495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800" b="1" dirty="0" smtClean="0"/>
              <a:t>github.com/</a:t>
            </a:r>
            <a:r>
              <a:rPr lang="pl-PL" sz="4800" b="1" dirty="0" err="1" smtClean="0"/>
              <a:t>ZielonyBuszmen</a:t>
            </a:r>
            <a:r>
              <a:rPr lang="pl-PL" sz="4800" b="1" dirty="0" smtClean="0"/>
              <a:t>/git-</a:t>
            </a:r>
            <a:r>
              <a:rPr lang="pl-PL" sz="4800" b="1" dirty="0" err="1" smtClean="0"/>
              <a:t>tutorial</a:t>
            </a:r>
            <a:endParaRPr lang="pl-PL" sz="4800" b="1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289" y="3658465"/>
            <a:ext cx="3140071" cy="3127136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70" y="1408140"/>
            <a:ext cx="9723963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 txBox="1">
            <a:spLocks/>
          </p:cNvSpPr>
          <p:nvPr/>
        </p:nvSpPr>
        <p:spPr>
          <a:xfrm>
            <a:off x="874414" y="301751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b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41" y="1171298"/>
            <a:ext cx="5490169" cy="289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ytuł 1"/>
          <p:cNvSpPr>
            <a:spLocks noGrp="1"/>
          </p:cNvSpPr>
          <p:nvPr>
            <p:ph type="title"/>
          </p:nvPr>
        </p:nvSpPr>
        <p:spPr>
          <a:xfrm>
            <a:off x="774826" y="4828483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>
                <a:latin typeface="Consolas" panose="020B0609020204030204" pitchFamily="49" charset="0"/>
              </a:rPr>
              <a:t>g</a:t>
            </a:r>
            <a:r>
              <a:rPr lang="pl-PL" sz="6600" dirty="0" smtClean="0">
                <a:latin typeface="Consolas" panose="020B0609020204030204" pitchFamily="49" charset="0"/>
              </a:rPr>
              <a:t>it clone </a:t>
            </a:r>
            <a:r>
              <a:rPr lang="pl-PL" sz="6600" i="1" u="sng" dirty="0" smtClean="0">
                <a:latin typeface="Consolas" panose="020B0609020204030204" pitchFamily="49" charset="0"/>
              </a:rPr>
              <a:t>adres</a:t>
            </a:r>
            <a:endParaRPr lang="pl-PL" sz="66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86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 txBox="1">
            <a:spLocks/>
          </p:cNvSpPr>
          <p:nvPr/>
        </p:nvSpPr>
        <p:spPr>
          <a:xfrm>
            <a:off x="874414" y="301751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b="1" dirty="0"/>
          </a:p>
        </p:txBody>
      </p:sp>
      <p:sp>
        <p:nvSpPr>
          <p:cNvPr id="9" name="Tytuł 1"/>
          <p:cNvSpPr>
            <a:spLocks noGrp="1"/>
          </p:cNvSpPr>
          <p:nvPr>
            <p:ph type="title"/>
          </p:nvPr>
        </p:nvSpPr>
        <p:spPr>
          <a:xfrm>
            <a:off x="754956" y="4919018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>
                <a:latin typeface="Consolas" panose="020B0609020204030204" pitchFamily="49" charset="0"/>
              </a:rPr>
              <a:t>g</a:t>
            </a:r>
            <a:r>
              <a:rPr lang="pl-PL" sz="6600" dirty="0" smtClean="0">
                <a:latin typeface="Consolas" panose="020B0609020204030204" pitchFamily="49" charset="0"/>
              </a:rPr>
              <a:t>it clone </a:t>
            </a:r>
            <a:r>
              <a:rPr lang="pl-PL" sz="6600" i="1" u="sng" dirty="0" smtClean="0">
                <a:latin typeface="Consolas" panose="020B0609020204030204" pitchFamily="49" charset="0"/>
              </a:rPr>
              <a:t>adres</a:t>
            </a:r>
            <a:endParaRPr lang="pl-PL" sz="6600" u="sng" dirty="0">
              <a:latin typeface="Consolas" panose="020B0609020204030204" pitchFamily="49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61" y="207902"/>
            <a:ext cx="8026990" cy="437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506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90" y="1284037"/>
            <a:ext cx="74771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0628" y="2257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/>
              <a:t>Czym jest kontrola wersji?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393958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90" y="263570"/>
            <a:ext cx="7477125" cy="45434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" y="722627"/>
            <a:ext cx="5181600" cy="418147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7" y="2781572"/>
            <a:ext cx="5181600" cy="41814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353" y="4981847"/>
            <a:ext cx="39909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0" y="478655"/>
            <a:ext cx="7277100" cy="416242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57" y="2999432"/>
            <a:ext cx="5457825" cy="272415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8021370" y="2375201"/>
            <a:ext cx="358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Dodajemy linijkę do pliku </a:t>
            </a:r>
            <a:r>
              <a:rPr lang="pl-PL" b="1" dirty="0" smtClean="0"/>
              <a:t>index.html</a:t>
            </a:r>
            <a:endParaRPr lang="pl-PL" b="1" dirty="0"/>
          </a:p>
        </p:txBody>
      </p:sp>
      <p:sp>
        <p:nvSpPr>
          <p:cNvPr id="8" name="pole tekstowe 7"/>
          <p:cNvSpPr txBox="1"/>
          <p:nvPr/>
        </p:nvSpPr>
        <p:spPr>
          <a:xfrm>
            <a:off x="7034543" y="6030856"/>
            <a:ext cx="23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Tworzymy plik </a:t>
            </a:r>
            <a:r>
              <a:rPr lang="pl-PL" b="1" dirty="0" smtClean="0"/>
              <a:t>style.css</a:t>
            </a:r>
            <a:endParaRPr lang="pl-PL" b="1" dirty="0"/>
          </a:p>
        </p:txBody>
      </p:sp>
      <p:cxnSp>
        <p:nvCxnSpPr>
          <p:cNvPr id="12" name="Łącznik prosty ze strzałką 11"/>
          <p:cNvCxnSpPr>
            <a:stCxn id="7" idx="1"/>
          </p:cNvCxnSpPr>
          <p:nvPr/>
        </p:nvCxnSpPr>
        <p:spPr>
          <a:xfrm flipH="1" flipV="1">
            <a:off x="7034543" y="2489703"/>
            <a:ext cx="986827" cy="701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ze strzałką 12"/>
          <p:cNvCxnSpPr>
            <a:stCxn id="8" idx="0"/>
          </p:cNvCxnSpPr>
          <p:nvPr/>
        </p:nvCxnSpPr>
        <p:spPr>
          <a:xfrm flipV="1">
            <a:off x="8204158" y="5042780"/>
            <a:ext cx="0" cy="9880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Prostokąt 1"/>
          <p:cNvSpPr/>
          <p:nvPr/>
        </p:nvSpPr>
        <p:spPr>
          <a:xfrm>
            <a:off x="914400" y="2375201"/>
            <a:ext cx="90535" cy="277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/>
          <p:cNvSpPr/>
          <p:nvPr/>
        </p:nvSpPr>
        <p:spPr>
          <a:xfrm>
            <a:off x="6409853" y="3720974"/>
            <a:ext cx="99589" cy="6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1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1" y="165948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>
                <a:latin typeface="Consolas" panose="020B0609020204030204" pitchFamily="49" charset="0"/>
              </a:rPr>
              <a:t>g</a:t>
            </a:r>
            <a:r>
              <a:rPr lang="pl-PL" sz="6600" dirty="0" smtClean="0">
                <a:latin typeface="Consolas" panose="020B0609020204030204" pitchFamily="49" charset="0"/>
              </a:rPr>
              <a:t>it status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69" y="1485286"/>
            <a:ext cx="8134350" cy="519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0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1" y="319857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status -s 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68" y="1933386"/>
            <a:ext cx="6981825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221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1" y="319857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add</a:t>
            </a:r>
            <a:r>
              <a:rPr lang="pl-PL" sz="6600" dirty="0" smtClean="0">
                <a:latin typeface="Consolas" panose="020B0609020204030204" pitchFamily="49" charset="0"/>
              </a:rPr>
              <a:t> -A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738265"/>
            <a:ext cx="6981825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46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7406" y="319857"/>
            <a:ext cx="11027875" cy="1490836"/>
          </a:xfrm>
        </p:spPr>
        <p:txBody>
          <a:bodyPr>
            <a:noAutofit/>
          </a:bodyPr>
          <a:lstStyle/>
          <a:p>
            <a:pPr algn="ctr"/>
            <a:r>
              <a:rPr lang="pl-PL" sz="4800" dirty="0" smtClean="0">
                <a:latin typeface="Consolas" panose="020B0609020204030204" pitchFamily="49" charset="0"/>
              </a:rPr>
              <a:t>git </a:t>
            </a:r>
            <a:r>
              <a:rPr lang="pl-PL" sz="4800" dirty="0" err="1" smtClean="0">
                <a:latin typeface="Consolas" panose="020B0609020204030204" pitchFamily="49" charset="0"/>
              </a:rPr>
              <a:t>commit</a:t>
            </a:r>
            <a:r>
              <a:rPr lang="pl-PL" sz="4800" dirty="0" smtClean="0">
                <a:latin typeface="Consolas" panose="020B0609020204030204" pitchFamily="49" charset="0"/>
              </a:rPr>
              <a:t> –m "Fajne kolorki na stronie"</a:t>
            </a:r>
            <a:endParaRPr lang="pl-PL" sz="4800" dirty="0">
              <a:latin typeface="Consolas" panose="020B0609020204030204" pitchFamily="49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54" y="1957755"/>
            <a:ext cx="7474407" cy="4052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22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1" y="319857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>
                <a:latin typeface="Consolas" panose="020B0609020204030204" pitchFamily="49" charset="0"/>
              </a:rPr>
              <a:t>g</a:t>
            </a:r>
            <a:r>
              <a:rPr lang="pl-PL" sz="6600" dirty="0" smtClean="0">
                <a:latin typeface="Consolas" panose="020B0609020204030204" pitchFamily="49" charset="0"/>
              </a:rPr>
              <a:t>it status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93" y="1711105"/>
            <a:ext cx="7826176" cy="4286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3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0" y="156895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log 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1" y="1358258"/>
            <a:ext cx="8042133" cy="52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4292" y="111628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 smtClean="0"/>
              <a:t>Trzy stany plików</a:t>
            </a:r>
            <a:endParaRPr lang="pl-PL" sz="6600" b="1" dirty="0"/>
          </a:p>
        </p:txBody>
      </p:sp>
      <p:sp>
        <p:nvSpPr>
          <p:cNvPr id="3" name="Prostokąt 2"/>
          <p:cNvSpPr/>
          <p:nvPr/>
        </p:nvSpPr>
        <p:spPr>
          <a:xfrm>
            <a:off x="1373109" y="1486629"/>
            <a:ext cx="9753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dirty="0" smtClean="0"/>
              <a:t>Zmodyfikowany</a:t>
            </a:r>
            <a:r>
              <a:rPr lang="pl-PL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dirty="0" smtClean="0"/>
              <a:t>Śledzony</a:t>
            </a:r>
            <a:r>
              <a:rPr lang="pl-PL" sz="2400" dirty="0" smtClean="0"/>
              <a:t> – dodany do „indeksu” (przechowalni)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dirty="0"/>
              <a:t>Zatwierdzony</a:t>
            </a:r>
            <a:r>
              <a:rPr lang="pl-PL" sz="2400" dirty="0"/>
              <a:t> – w repozytorium jako </a:t>
            </a:r>
            <a:r>
              <a:rPr lang="pl-PL" sz="2400" dirty="0" err="1"/>
              <a:t>commit</a:t>
            </a:r>
            <a:endParaRPr lang="pl-PL" sz="24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951" y="3364067"/>
            <a:ext cx="5718772" cy="117949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/>
          <a:srcRect b="25744"/>
          <a:stretch/>
        </p:blipFill>
        <p:spPr>
          <a:xfrm>
            <a:off x="3891127" y="1432379"/>
            <a:ext cx="2888763" cy="62368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810" y="2130659"/>
            <a:ext cx="3212203" cy="65093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5178" y="3790612"/>
            <a:ext cx="51054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0" y="156895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push</a:t>
            </a:r>
            <a:r>
              <a:rPr lang="pl-PL" sz="6600" dirty="0" smtClean="0">
                <a:latin typeface="Consolas" panose="020B0609020204030204" pitchFamily="49" charset="0"/>
              </a:rPr>
              <a:t> 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97" y="1647731"/>
            <a:ext cx="7715250" cy="4752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0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0628" y="2257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/>
              <a:t>Czym jest kontrola wersji?</a:t>
            </a:r>
            <a:endParaRPr lang="pl-PL" sz="6600" dirty="0"/>
          </a:p>
        </p:txBody>
      </p:sp>
      <p:sp>
        <p:nvSpPr>
          <p:cNvPr id="3" name="Tytuł 1"/>
          <p:cNvSpPr txBox="1">
            <a:spLocks/>
          </p:cNvSpPr>
          <p:nvPr/>
        </p:nvSpPr>
        <p:spPr>
          <a:xfrm>
            <a:off x="910628" y="3948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dirty="0" smtClean="0"/>
              <a:t>VCS - Version Control System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67645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7818" y="482819"/>
            <a:ext cx="8918418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add</a:t>
            </a:r>
            <a:r>
              <a:rPr lang="pl-PL" sz="6600" dirty="0" smtClean="0">
                <a:latin typeface="Consolas" panose="020B0609020204030204" pitchFamily="49" charset="0"/>
              </a:rPr>
              <a:t> -A </a:t>
            </a:r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637515" y="2252016"/>
            <a:ext cx="10942622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commit</a:t>
            </a:r>
            <a:r>
              <a:rPr lang="pl-PL" sz="6600" dirty="0" smtClean="0">
                <a:latin typeface="Consolas" panose="020B0609020204030204" pitchFamily="49" charset="0"/>
              </a:rPr>
              <a:t> –m „wiadomość”</a:t>
            </a:r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637515" y="4021215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push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54" y="427646"/>
            <a:ext cx="2888763" cy="83990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54" y="1434318"/>
            <a:ext cx="3212203" cy="6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9681" y="319857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log 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01" y="1810693"/>
            <a:ext cx="7715250" cy="4752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742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90462" y="487411"/>
            <a:ext cx="10515600" cy="12645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l-PL" sz="4800" dirty="0">
                <a:latin typeface="Consolas" panose="020B0609020204030204" pitchFamily="49" charset="0"/>
              </a:rPr>
              <a:t>g</a:t>
            </a:r>
            <a:r>
              <a:rPr lang="pl-PL" sz="4800" dirty="0" smtClean="0">
                <a:latin typeface="Consolas" panose="020B0609020204030204" pitchFamily="49" charset="0"/>
              </a:rPr>
              <a:t>it status</a:t>
            </a:r>
            <a:endParaRPr lang="pl-PL" sz="4800" dirty="0">
              <a:latin typeface="Consolas" panose="020B0609020204030204" pitchFamily="49" charset="0"/>
            </a:endParaRPr>
          </a:p>
        </p:txBody>
      </p:sp>
      <p:sp>
        <p:nvSpPr>
          <p:cNvPr id="3" name="Tytuł 1"/>
          <p:cNvSpPr txBox="1">
            <a:spLocks/>
          </p:cNvSpPr>
          <p:nvPr/>
        </p:nvSpPr>
        <p:spPr>
          <a:xfrm>
            <a:off x="1390462" y="1573715"/>
            <a:ext cx="10515600" cy="12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l-PL" sz="4800" dirty="0" smtClean="0">
                <a:latin typeface="Consolas" panose="020B0609020204030204" pitchFamily="49" charset="0"/>
              </a:rPr>
              <a:t>git log</a:t>
            </a:r>
            <a:endParaRPr lang="pl-PL" sz="4800" dirty="0">
              <a:latin typeface="Consolas" panose="020B0609020204030204" pitchFamily="49" charset="0"/>
            </a:endParaRPr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272767" y="2755223"/>
            <a:ext cx="10515600" cy="12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l-PL" sz="4800" dirty="0" smtClean="0">
                <a:latin typeface="Consolas" panose="020B0609020204030204" pitchFamily="49" charset="0"/>
              </a:rPr>
              <a:t>git </a:t>
            </a:r>
            <a:r>
              <a:rPr lang="pl-PL" sz="4800" dirty="0" err="1" smtClean="0">
                <a:latin typeface="Consolas" panose="020B0609020204030204" pitchFamily="49" charset="0"/>
              </a:rPr>
              <a:t>add</a:t>
            </a:r>
            <a:r>
              <a:rPr lang="pl-PL" sz="4800" dirty="0" smtClean="0">
                <a:latin typeface="Consolas" panose="020B0609020204030204" pitchFamily="49" charset="0"/>
              </a:rPr>
              <a:t> -A</a:t>
            </a:r>
            <a:endParaRPr lang="pl-PL" sz="4800" dirty="0"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72767" y="3936731"/>
            <a:ext cx="10515600" cy="12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l-PL" sz="4800" dirty="0" smtClean="0">
                <a:latin typeface="Consolas" panose="020B0609020204030204" pitchFamily="49" charset="0"/>
              </a:rPr>
              <a:t>git </a:t>
            </a:r>
            <a:r>
              <a:rPr lang="pl-PL" sz="4800" dirty="0" err="1" smtClean="0">
                <a:latin typeface="Consolas" panose="020B0609020204030204" pitchFamily="49" charset="0"/>
              </a:rPr>
              <a:t>commit</a:t>
            </a:r>
            <a:r>
              <a:rPr lang="pl-PL" sz="4800" dirty="0" smtClean="0">
                <a:latin typeface="Consolas" panose="020B0609020204030204" pitchFamily="49" charset="0"/>
              </a:rPr>
              <a:t> –m „wiadomość”</a:t>
            </a: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72767" y="5035247"/>
            <a:ext cx="10515600" cy="126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pl-PL" sz="4800" dirty="0" smtClean="0">
                <a:latin typeface="Consolas" panose="020B0609020204030204" pitchFamily="49" charset="0"/>
              </a:rPr>
              <a:t>git </a:t>
            </a:r>
            <a:r>
              <a:rPr lang="pl-PL" sz="4800" dirty="0" err="1" smtClean="0">
                <a:latin typeface="Consolas" panose="020B0609020204030204" pitchFamily="49" charset="0"/>
              </a:rPr>
              <a:t>push</a:t>
            </a:r>
            <a:endParaRPr lang="pl-PL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500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24" y="212096"/>
            <a:ext cx="5457825" cy="2724150"/>
          </a:xfrm>
          <a:prstGeom prst="rect">
            <a:avLst/>
          </a:prstGeom>
        </p:spPr>
      </p:pic>
      <p:cxnSp>
        <p:nvCxnSpPr>
          <p:cNvPr id="5" name="Łącznik prosty ze strzałką 4"/>
          <p:cNvCxnSpPr/>
          <p:nvPr/>
        </p:nvCxnSpPr>
        <p:spPr>
          <a:xfrm flipH="1" flipV="1">
            <a:off x="8111905" y="1221806"/>
            <a:ext cx="1143752" cy="3417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pole tekstowe 8"/>
          <p:cNvSpPr txBox="1"/>
          <p:nvPr/>
        </p:nvSpPr>
        <p:spPr>
          <a:xfrm>
            <a:off x="7702738" y="1480246"/>
            <a:ext cx="348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Dodajemy linijkę do pliku </a:t>
            </a:r>
            <a:r>
              <a:rPr lang="pl-PL" b="1" dirty="0" smtClean="0"/>
              <a:t>.</a:t>
            </a:r>
            <a:r>
              <a:rPr lang="pl-PL" b="1" dirty="0" err="1" smtClean="0"/>
              <a:t>gitignore</a:t>
            </a:r>
            <a:endParaRPr lang="pl-PL" b="1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490431" y="527102"/>
            <a:ext cx="5312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Tworzymy folder </a:t>
            </a:r>
            <a:r>
              <a:rPr lang="pl-PL" sz="2400" b="1" dirty="0" smtClean="0"/>
              <a:t>obrazki</a:t>
            </a:r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Do folderu </a:t>
            </a:r>
            <a:r>
              <a:rPr lang="pl-PL" sz="2400" b="1" dirty="0" smtClean="0"/>
              <a:t>obrazki </a:t>
            </a:r>
            <a:r>
              <a:rPr lang="pl-PL" sz="2400" dirty="0" smtClean="0"/>
              <a:t>wklejamy 2 pliki 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Tworzymy plik </a:t>
            </a:r>
            <a:r>
              <a:rPr lang="pl-PL" sz="2400" b="1" dirty="0" smtClean="0"/>
              <a:t>notatki.txt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74" y="2226900"/>
            <a:ext cx="6887529" cy="4548368"/>
          </a:xfrm>
          <a:prstGeom prst="rect">
            <a:avLst/>
          </a:prstGeom>
        </p:spPr>
      </p:pic>
      <p:cxnSp>
        <p:nvCxnSpPr>
          <p:cNvPr id="14" name="Łącznik prosty ze strzałką 13"/>
          <p:cNvCxnSpPr/>
          <p:nvPr/>
        </p:nvCxnSpPr>
        <p:spPr>
          <a:xfrm flipV="1">
            <a:off x="4693492" y="5459240"/>
            <a:ext cx="693320" cy="525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pole tekstowe 16"/>
          <p:cNvSpPr txBox="1"/>
          <p:nvPr/>
        </p:nvSpPr>
        <p:spPr>
          <a:xfrm>
            <a:off x="2851842" y="5984341"/>
            <a:ext cx="218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Do pliku </a:t>
            </a:r>
            <a:r>
              <a:rPr lang="pl-PL" b="1" dirty="0" smtClean="0"/>
              <a:t>index.html</a:t>
            </a:r>
          </a:p>
          <a:p>
            <a:r>
              <a:rPr lang="pl-PL" dirty="0" smtClean="0"/>
              <a:t>dopisujemy 3 linijki</a:t>
            </a:r>
            <a:endParaRPr lang="pl-PL" dirty="0"/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" y="2529531"/>
            <a:ext cx="4099262" cy="2511189"/>
          </a:xfrm>
          <a:prstGeom prst="rect">
            <a:avLst/>
          </a:prstGeom>
        </p:spPr>
      </p:pic>
      <p:cxnSp>
        <p:nvCxnSpPr>
          <p:cNvPr id="20" name="Łącznik prosty ze strzałką 19"/>
          <p:cNvCxnSpPr>
            <a:stCxn id="22" idx="0"/>
          </p:cNvCxnSpPr>
          <p:nvPr/>
        </p:nvCxnSpPr>
        <p:spPr>
          <a:xfrm flipV="1">
            <a:off x="2566869" y="3567844"/>
            <a:ext cx="354302" cy="4424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pole tekstowe 21"/>
          <p:cNvSpPr txBox="1"/>
          <p:nvPr/>
        </p:nvSpPr>
        <p:spPr>
          <a:xfrm>
            <a:off x="1415007" y="4010247"/>
            <a:ext cx="230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Do pliku </a:t>
            </a:r>
            <a:r>
              <a:rPr lang="pl-PL" b="1" dirty="0" smtClean="0"/>
              <a:t>notatki.txt</a:t>
            </a:r>
            <a:r>
              <a:rPr lang="pl-PL" dirty="0" smtClean="0"/>
              <a:t> wpisujemy cokolwiek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9239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83" y="42862"/>
            <a:ext cx="7477125" cy="454342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17" y="2178773"/>
            <a:ext cx="74771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6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01574" y="247429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status -s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05" y="1891166"/>
            <a:ext cx="6562725" cy="3219450"/>
          </a:xfrm>
          <a:prstGeom prst="rect">
            <a:avLst/>
          </a:prstGeom>
        </p:spPr>
      </p:pic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cxnSp>
        <p:nvCxnSpPr>
          <p:cNvPr id="10" name="Łącznik prosty ze strzałką 9"/>
          <p:cNvCxnSpPr/>
          <p:nvPr/>
        </p:nvCxnSpPr>
        <p:spPr>
          <a:xfrm flipV="1">
            <a:off x="2716040" y="3155337"/>
            <a:ext cx="823865" cy="1499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pole tekstowe 13"/>
          <p:cNvSpPr txBox="1"/>
          <p:nvPr/>
        </p:nvSpPr>
        <p:spPr>
          <a:xfrm>
            <a:off x="1473925" y="2907129"/>
            <a:ext cx="1189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Brak pliku</a:t>
            </a:r>
          </a:p>
          <a:p>
            <a:r>
              <a:rPr lang="pl-PL" b="1" dirty="0" smtClean="0"/>
              <a:t>notatki.txt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0861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738611" y="186800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c</a:t>
            </a:r>
            <a:r>
              <a:rPr lang="pl-PL" dirty="0" err="1" smtClean="0"/>
              <a:t>ommit</a:t>
            </a:r>
            <a:r>
              <a:rPr lang="pl-PL" dirty="0" smtClean="0"/>
              <a:t> &amp; </a:t>
            </a:r>
            <a:r>
              <a:rPr lang="pl-PL" dirty="0" err="1" smtClean="0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4710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11040" y="3225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000" b="1" dirty="0" err="1" smtClean="0"/>
              <a:t>Branche</a:t>
            </a:r>
            <a:r>
              <a:rPr lang="pl-PL" sz="6000" b="1" dirty="0" smtClean="0"/>
              <a:t> (gałęzie)</a:t>
            </a:r>
            <a:endParaRPr lang="pl-PL" sz="6000" b="1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1" y="1459271"/>
            <a:ext cx="6555865" cy="4014832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80" y="4398026"/>
            <a:ext cx="7114320" cy="2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0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01574" y="247429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>
                <a:latin typeface="Consolas" panose="020B0609020204030204" pitchFamily="49" charset="0"/>
              </a:rPr>
              <a:t>g</a:t>
            </a:r>
            <a:r>
              <a:rPr lang="pl-PL" sz="6600" dirty="0" smtClean="0">
                <a:latin typeface="Consolas" panose="020B0609020204030204" pitchFamily="49" charset="0"/>
              </a:rPr>
              <a:t>it </a:t>
            </a:r>
            <a:r>
              <a:rPr lang="pl-PL" sz="6600" dirty="0" err="1" smtClean="0">
                <a:latin typeface="Consolas" panose="020B0609020204030204" pitchFamily="49" charset="0"/>
              </a:rPr>
              <a:t>branch</a:t>
            </a:r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2"/>
          <a:srcRect l="313" t="895" b="-1"/>
          <a:stretch/>
        </p:blipFill>
        <p:spPr>
          <a:xfrm>
            <a:off x="3101340" y="1853565"/>
            <a:ext cx="6783011" cy="3487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51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5771" y="573353"/>
            <a:ext cx="10515600" cy="149083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5400" dirty="0">
                <a:latin typeface="Consolas" panose="020B0609020204030204" pitchFamily="49" charset="0"/>
              </a:rPr>
              <a:t>g</a:t>
            </a:r>
            <a:r>
              <a:rPr lang="pl-PL" sz="5400" dirty="0" smtClean="0">
                <a:latin typeface="Consolas" panose="020B0609020204030204" pitchFamily="49" charset="0"/>
              </a:rPr>
              <a:t>it </a:t>
            </a:r>
            <a:r>
              <a:rPr lang="pl-PL" sz="5400" dirty="0" err="1" smtClean="0">
                <a:latin typeface="Consolas" panose="020B0609020204030204" pitchFamily="49" charset="0"/>
              </a:rPr>
              <a:t>checkout</a:t>
            </a:r>
            <a:r>
              <a:rPr lang="pl-PL" sz="5400" dirty="0" smtClean="0">
                <a:latin typeface="Consolas" panose="020B0609020204030204" pitchFamily="49" charset="0"/>
              </a:rPr>
              <a:t> –b </a:t>
            </a:r>
            <a:r>
              <a:rPr lang="pl-PL" sz="4900" dirty="0" err="1" smtClean="0">
                <a:latin typeface="Consolas" panose="020B0609020204030204" pitchFamily="49" charset="0"/>
              </a:rPr>
              <a:t>nazwa_brancha</a:t>
            </a:r>
            <a:endParaRPr lang="pl-PL" sz="4900" dirty="0">
              <a:latin typeface="Consolas" panose="020B0609020204030204" pitchFamily="49" charset="0"/>
            </a:endParaRPr>
          </a:p>
        </p:txBody>
      </p:sp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255" y="2313143"/>
            <a:ext cx="7026116" cy="364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" y="2771586"/>
            <a:ext cx="38195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30412" y="718209"/>
            <a:ext cx="10234188" cy="1001949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dirty="0" smtClean="0"/>
              <a:t>„Własnoręczna” kontrola wersji</a:t>
            </a:r>
            <a:endParaRPr lang="pl-PL" sz="6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5531668" y="172015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I jej problemy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/>
          <a:srcRect l="3480"/>
          <a:stretch/>
        </p:blipFill>
        <p:spPr>
          <a:xfrm>
            <a:off x="5966234" y="2731160"/>
            <a:ext cx="5033726" cy="310204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8" y="2554725"/>
            <a:ext cx="3577063" cy="33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1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983054" y="4903634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50" y="1480551"/>
            <a:ext cx="6187976" cy="4168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69" y="2552780"/>
            <a:ext cx="4961050" cy="2476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Łącznik prosty ze strzałką 6"/>
          <p:cNvCxnSpPr/>
          <p:nvPr/>
        </p:nvCxnSpPr>
        <p:spPr>
          <a:xfrm flipH="1">
            <a:off x="2492686" y="3476531"/>
            <a:ext cx="1001952" cy="251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/>
          <p:nvPr/>
        </p:nvCxnSpPr>
        <p:spPr>
          <a:xfrm flipV="1">
            <a:off x="8383509" y="4291344"/>
            <a:ext cx="126749" cy="6122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Prostokąt 10"/>
          <p:cNvSpPr/>
          <p:nvPr/>
        </p:nvSpPr>
        <p:spPr>
          <a:xfrm>
            <a:off x="742741" y="3639038"/>
            <a:ext cx="108285" cy="105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/>
          <p:cNvSpPr/>
          <p:nvPr/>
        </p:nvSpPr>
        <p:spPr>
          <a:xfrm>
            <a:off x="7278986" y="3902044"/>
            <a:ext cx="108642" cy="525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247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23" y="1344845"/>
            <a:ext cx="7814682" cy="501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Łącznik prosty ze strzałką 4"/>
          <p:cNvCxnSpPr/>
          <p:nvPr/>
        </p:nvCxnSpPr>
        <p:spPr>
          <a:xfrm flipH="1">
            <a:off x="3262920" y="4698749"/>
            <a:ext cx="774926" cy="90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Łącznik prosty ze strzałką 6"/>
          <p:cNvCxnSpPr/>
          <p:nvPr/>
        </p:nvCxnSpPr>
        <p:spPr>
          <a:xfrm flipH="1" flipV="1">
            <a:off x="7290204" y="5466784"/>
            <a:ext cx="803594" cy="105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ytuł 3"/>
          <p:cNvSpPr>
            <a:spLocks noGrp="1"/>
          </p:cNvSpPr>
          <p:nvPr>
            <p:ph type="title"/>
          </p:nvPr>
        </p:nvSpPr>
        <p:spPr>
          <a:xfrm>
            <a:off x="648076" y="220269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c</a:t>
            </a:r>
            <a:r>
              <a:rPr lang="pl-PL" dirty="0" err="1" smtClean="0"/>
              <a:t>ommit</a:t>
            </a:r>
            <a:r>
              <a:rPr lang="pl-PL" dirty="0" smtClean="0"/>
              <a:t> &amp; </a:t>
            </a:r>
            <a:r>
              <a:rPr lang="pl-PL" dirty="0" err="1" smtClean="0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751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01574" y="247429"/>
            <a:ext cx="10515600" cy="1490836"/>
          </a:xfrm>
        </p:spPr>
        <p:txBody>
          <a:bodyPr>
            <a:normAutofit/>
          </a:bodyPr>
          <a:lstStyle/>
          <a:p>
            <a:pPr algn="ctr"/>
            <a:r>
              <a:rPr lang="pl-PL" sz="6600" dirty="0" smtClean="0">
                <a:latin typeface="Consolas" panose="020B0609020204030204" pitchFamily="49" charset="0"/>
              </a:rPr>
              <a:t>git </a:t>
            </a:r>
            <a:r>
              <a:rPr lang="pl-PL" sz="6600" dirty="0" err="1" smtClean="0">
                <a:latin typeface="Consolas" panose="020B0609020204030204" pitchFamily="49" charset="0"/>
              </a:rPr>
              <a:t>checkout</a:t>
            </a:r>
            <a:r>
              <a:rPr lang="pl-PL" sz="6600" dirty="0" smtClean="0">
                <a:latin typeface="Consolas" panose="020B0609020204030204" pitchFamily="49" charset="0"/>
              </a:rPr>
              <a:t> master</a:t>
            </a:r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70" y="1921310"/>
            <a:ext cx="6035563" cy="3741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7" y="1921310"/>
            <a:ext cx="52482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4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928733" y="7001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7200" b="1" dirty="0" err="1" smtClean="0"/>
              <a:t>Pull</a:t>
            </a:r>
            <a:r>
              <a:rPr lang="pl-PL" sz="7200" b="1" dirty="0" smtClean="0"/>
              <a:t> </a:t>
            </a:r>
            <a:r>
              <a:rPr lang="pl-PL" sz="7200" b="1" dirty="0" err="1" smtClean="0"/>
              <a:t>Requests</a:t>
            </a:r>
            <a:endParaRPr lang="pl-PL" sz="7200" b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58" y="2368062"/>
            <a:ext cx="92011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0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20" y="714359"/>
            <a:ext cx="11315649" cy="54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43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19" y="542925"/>
            <a:ext cx="10664002" cy="59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7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04" y="783265"/>
            <a:ext cx="10080281" cy="5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6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19" y="2387697"/>
            <a:ext cx="7410450" cy="36576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870" y="421323"/>
            <a:ext cx="3407772" cy="1794358"/>
          </a:xfrm>
          <a:prstGeom prst="rect">
            <a:avLst/>
          </a:prstGeom>
        </p:spPr>
      </p:pic>
      <p:cxnSp>
        <p:nvCxnSpPr>
          <p:cNvPr id="8" name="Łącznik prosty ze strzałką 7"/>
          <p:cNvCxnSpPr>
            <a:endCxn id="5" idx="3"/>
          </p:cNvCxnSpPr>
          <p:nvPr/>
        </p:nvCxnSpPr>
        <p:spPr>
          <a:xfrm flipH="1">
            <a:off x="9989642" y="1186004"/>
            <a:ext cx="1082746" cy="1324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/>
          <p:nvPr/>
        </p:nvCxnSpPr>
        <p:spPr>
          <a:xfrm flipH="1" flipV="1">
            <a:off x="9989642" y="1828800"/>
            <a:ext cx="892623" cy="8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V="1">
            <a:off x="1149790" y="3362066"/>
            <a:ext cx="742384" cy="1868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6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48" y="307180"/>
            <a:ext cx="9477375" cy="263842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3"/>
          <a:srcRect b="2239"/>
          <a:stretch/>
        </p:blipFill>
        <p:spPr>
          <a:xfrm>
            <a:off x="1415925" y="2836963"/>
            <a:ext cx="9486900" cy="3147377"/>
          </a:xfrm>
          <a:prstGeom prst="rect">
            <a:avLst/>
          </a:prstGeom>
        </p:spPr>
      </p:pic>
      <p:cxnSp>
        <p:nvCxnSpPr>
          <p:cNvPr id="6" name="Łącznik prosty ze strzałką 5"/>
          <p:cNvCxnSpPr/>
          <p:nvPr/>
        </p:nvCxnSpPr>
        <p:spPr>
          <a:xfrm flipV="1">
            <a:off x="1566250" y="2399169"/>
            <a:ext cx="1004935" cy="724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/>
          <p:nvPr/>
        </p:nvCxnSpPr>
        <p:spPr>
          <a:xfrm flipV="1">
            <a:off x="1765426" y="5475388"/>
            <a:ext cx="1013988" cy="250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03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0" y="1349705"/>
            <a:ext cx="9525000" cy="3733800"/>
          </a:xfrm>
          <a:prstGeom prst="rect">
            <a:avLst/>
          </a:prstGeom>
        </p:spPr>
      </p:pic>
      <p:cxnSp>
        <p:nvCxnSpPr>
          <p:cNvPr id="5" name="Łącznik prosty ze strzałką 4"/>
          <p:cNvCxnSpPr/>
          <p:nvPr/>
        </p:nvCxnSpPr>
        <p:spPr>
          <a:xfrm flipV="1">
            <a:off x="9334123" y="4789284"/>
            <a:ext cx="280657" cy="7514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1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5229068" y="1922321"/>
            <a:ext cx="1524754" cy="594542"/>
          </a:xfrm>
        </p:spPr>
        <p:txBody>
          <a:bodyPr>
            <a:normAutofit/>
          </a:bodyPr>
          <a:lstStyle/>
          <a:p>
            <a:r>
              <a:rPr lang="pl-PL" sz="3200" b="1" dirty="0" smtClean="0"/>
              <a:t>RCS</a:t>
            </a:r>
            <a:endParaRPr lang="pl-PL" sz="3200" b="1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89" y="2516863"/>
            <a:ext cx="3810000" cy="32004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40" y="2516863"/>
            <a:ext cx="4226560" cy="316992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" y="2577825"/>
            <a:ext cx="3718033" cy="3169919"/>
          </a:xfrm>
          <a:prstGeom prst="rect">
            <a:avLst/>
          </a:prstGeom>
        </p:spPr>
      </p:pic>
      <p:sp>
        <p:nvSpPr>
          <p:cNvPr id="9" name="Tytuł 1"/>
          <p:cNvSpPr txBox="1">
            <a:spLocks/>
          </p:cNvSpPr>
          <p:nvPr/>
        </p:nvSpPr>
        <p:spPr>
          <a:xfrm>
            <a:off x="729495" y="491873"/>
            <a:ext cx="10234188" cy="1001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6000" dirty="0" smtClean="0"/>
              <a:t>Lokalny system kontroli wersji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819408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9" y="1045953"/>
            <a:ext cx="10864792" cy="4680348"/>
          </a:xfrm>
          <a:prstGeom prst="rect">
            <a:avLst/>
          </a:prstGeom>
        </p:spPr>
      </p:pic>
      <p:cxnSp>
        <p:nvCxnSpPr>
          <p:cNvPr id="6" name="Łącznik prosty ze strzałką 5"/>
          <p:cNvCxnSpPr/>
          <p:nvPr/>
        </p:nvCxnSpPr>
        <p:spPr>
          <a:xfrm flipV="1">
            <a:off x="430792" y="3811509"/>
            <a:ext cx="796705" cy="181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64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097415" y="2293514"/>
            <a:ext cx="5979059" cy="1325563"/>
          </a:xfrm>
        </p:spPr>
        <p:txBody>
          <a:bodyPr>
            <a:normAutofit/>
          </a:bodyPr>
          <a:lstStyle/>
          <a:p>
            <a:pPr algn="ctr"/>
            <a:r>
              <a:rPr lang="pl-PL" sz="7200" b="1" dirty="0" err="1" smtClean="0"/>
              <a:t>Code</a:t>
            </a:r>
            <a:r>
              <a:rPr lang="pl-PL" sz="7200" b="1" dirty="0" smtClean="0"/>
              <a:t> </a:t>
            </a:r>
            <a:r>
              <a:rPr lang="pl-PL" sz="7200" b="1" dirty="0" err="1" smtClean="0"/>
              <a:t>Review</a:t>
            </a:r>
            <a:endParaRPr lang="pl-PL" sz="7200" b="1" dirty="0"/>
          </a:p>
        </p:txBody>
      </p:sp>
    </p:spTree>
    <p:extLst>
      <p:ext uri="{BB962C8B-B14F-4D97-AF65-F5344CB8AC3E}">
        <p14:creationId xmlns:p14="http://schemas.microsoft.com/office/powerpoint/2010/main" val="2778413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1399515" y="120681"/>
            <a:ext cx="9102505" cy="1325563"/>
          </a:xfrm>
        </p:spPr>
        <p:txBody>
          <a:bodyPr/>
          <a:lstStyle/>
          <a:p>
            <a:r>
              <a:rPr lang="pl-PL" dirty="0" smtClean="0"/>
              <a:t>Zaczynamy robić </a:t>
            </a:r>
            <a:r>
              <a:rPr lang="pl-PL" b="1" dirty="0" err="1" smtClean="0"/>
              <a:t>Code</a:t>
            </a:r>
            <a:r>
              <a:rPr lang="pl-PL" b="1" dirty="0" smtClean="0"/>
              <a:t> </a:t>
            </a:r>
            <a:r>
              <a:rPr lang="pl-PL" b="1" dirty="0" err="1" smtClean="0"/>
              <a:t>Review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07" y="1344841"/>
            <a:ext cx="9944962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2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512276" y="111768"/>
            <a:ext cx="10515600" cy="1325563"/>
          </a:xfrm>
        </p:spPr>
        <p:txBody>
          <a:bodyPr/>
          <a:lstStyle/>
          <a:p>
            <a:r>
              <a:rPr lang="pl-PL" dirty="0" smtClean="0"/>
              <a:t>Po zakończeniu komentowania kodu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623" y="1102353"/>
            <a:ext cx="5420905" cy="562069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426042" y="2058584"/>
            <a:ext cx="269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rgbClr val="C00000"/>
                </a:solidFill>
              </a:rPr>
              <a:t>Klikamy w</a:t>
            </a:r>
            <a:r>
              <a:rPr lang="pl-PL" b="1" dirty="0" smtClean="0">
                <a:solidFill>
                  <a:srgbClr val="C00000"/>
                </a:solidFill>
              </a:rPr>
              <a:t> </a:t>
            </a:r>
            <a:r>
              <a:rPr lang="pl-PL" b="1" dirty="0" err="1" smtClean="0">
                <a:solidFill>
                  <a:srgbClr val="C00000"/>
                </a:solidFill>
              </a:rPr>
              <a:t>Review</a:t>
            </a:r>
            <a:r>
              <a:rPr lang="pl-PL" b="1" dirty="0" smtClean="0">
                <a:solidFill>
                  <a:srgbClr val="C00000"/>
                </a:solidFill>
              </a:rPr>
              <a:t> </a:t>
            </a:r>
            <a:r>
              <a:rPr lang="pl-PL" b="1" dirty="0" err="1" smtClean="0">
                <a:solidFill>
                  <a:srgbClr val="C00000"/>
                </a:solidFill>
              </a:rPr>
              <a:t>changes</a:t>
            </a:r>
            <a:endParaRPr lang="pl-PL" dirty="0">
              <a:solidFill>
                <a:srgbClr val="C00000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197212" y="610238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rgbClr val="C00000"/>
                </a:solidFill>
              </a:rPr>
              <a:t>Wybieramy reakcję</a:t>
            </a:r>
            <a:endParaRPr lang="pl-PL" dirty="0">
              <a:solidFill>
                <a:srgbClr val="C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4126132" y="6294712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rgbClr val="C00000"/>
                </a:solidFill>
              </a:rPr>
              <a:t>Wysyłamy </a:t>
            </a:r>
            <a:r>
              <a:rPr lang="pl-PL" dirty="0" err="1" smtClean="0">
                <a:solidFill>
                  <a:srgbClr val="C00000"/>
                </a:solidFill>
              </a:rPr>
              <a:t>review</a:t>
            </a:r>
            <a:endParaRPr lang="pl-P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8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829145" y="16778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 smtClean="0"/>
              <a:t>Konflikty przy </a:t>
            </a:r>
            <a:r>
              <a:rPr lang="pl-PL" sz="6600" b="1" dirty="0" err="1" smtClean="0"/>
              <a:t>mergach</a:t>
            </a:r>
            <a:endParaRPr lang="pl-PL" sz="6600" b="1" dirty="0"/>
          </a:p>
        </p:txBody>
      </p:sp>
    </p:spTree>
    <p:extLst>
      <p:ext uri="{BB962C8B-B14F-4D97-AF65-F5344CB8AC3E}">
        <p14:creationId xmlns:p14="http://schemas.microsoft.com/office/powerpoint/2010/main" val="3966816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Pull</a:t>
            </a:r>
            <a:r>
              <a:rPr lang="pl-PL" dirty="0" smtClean="0"/>
              <a:t> </a:t>
            </a:r>
            <a:r>
              <a:rPr lang="pl-PL" dirty="0" err="1" smtClean="0"/>
              <a:t>reqest</a:t>
            </a:r>
            <a:r>
              <a:rPr lang="pl-PL" dirty="0" smtClean="0"/>
              <a:t>       </a:t>
            </a:r>
            <a:r>
              <a:rPr lang="pl-PL" b="1" dirty="0" smtClean="0"/>
              <a:t>master &lt;- niepokorny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9" y="1690688"/>
            <a:ext cx="11446081" cy="40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8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18" y="1500564"/>
            <a:ext cx="10636627" cy="38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9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8" y="517538"/>
            <a:ext cx="12114352" cy="58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76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03" y="1353815"/>
            <a:ext cx="4655528" cy="3011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910626" y="102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 smtClean="0"/>
              <a:t>Co zamiast konsoli?</a:t>
            </a:r>
            <a:endParaRPr lang="pl-PL" sz="6600" b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0" y="1325854"/>
            <a:ext cx="4232162" cy="2909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87" y="2354702"/>
            <a:ext cx="5645469" cy="3371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24" y="4877334"/>
            <a:ext cx="5342955" cy="1697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7362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910626" y="102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 err="1" smtClean="0"/>
              <a:t>GitHub</a:t>
            </a:r>
            <a:r>
              <a:rPr lang="pl-PL" sz="6600" b="1" dirty="0" smtClean="0"/>
              <a:t> Desktop</a:t>
            </a:r>
            <a:endParaRPr lang="pl-PL" sz="6600" b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8" y="1129406"/>
            <a:ext cx="8087794" cy="55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29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0628" y="225729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dirty="0" smtClean="0"/>
              <a:t>Ale co w przypadku</a:t>
            </a:r>
            <a:br>
              <a:rPr lang="pl-PL" sz="6600" dirty="0" smtClean="0"/>
            </a:br>
            <a:r>
              <a:rPr lang="pl-PL" sz="6600" dirty="0" smtClean="0"/>
              <a:t> pracy zespołowej?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3197538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910626" y="102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 b="1" dirty="0" smtClean="0"/>
              <a:t>Git </a:t>
            </a:r>
            <a:r>
              <a:rPr lang="pl-PL" sz="6600" b="1" dirty="0" err="1" smtClean="0"/>
              <a:t>Kraken</a:t>
            </a:r>
            <a:endParaRPr lang="pl-PL" sz="6600" b="1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5" y="1018976"/>
            <a:ext cx="10224170" cy="610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6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910626" y="1025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b="1" dirty="0" err="1" smtClean="0"/>
              <a:t>JetBrians</a:t>
            </a:r>
            <a:r>
              <a:rPr lang="pl-PL" sz="6600" b="1" dirty="0" smtClean="0"/>
              <a:t> (</a:t>
            </a:r>
            <a:r>
              <a:rPr lang="pl-PL" sz="2700" b="1" dirty="0" err="1" smtClean="0"/>
              <a:t>PhpStorm</a:t>
            </a:r>
            <a:r>
              <a:rPr lang="pl-PL" sz="2700" b="1" dirty="0" smtClean="0"/>
              <a:t>, </a:t>
            </a:r>
            <a:r>
              <a:rPr lang="pl-PL" sz="2700" b="1" dirty="0" err="1" smtClean="0"/>
              <a:t>WebStorm</a:t>
            </a:r>
            <a:r>
              <a:rPr lang="pl-PL" sz="2700" b="1" dirty="0" smtClean="0"/>
              <a:t>, Android Studio, </a:t>
            </a:r>
            <a:r>
              <a:rPr lang="pl-PL" sz="2700" b="1" dirty="0" err="1" smtClean="0"/>
              <a:t>IntelliJ</a:t>
            </a:r>
            <a:r>
              <a:rPr lang="pl-PL" sz="2700" b="1" dirty="0" smtClean="0"/>
              <a:t> IDEA</a:t>
            </a:r>
            <a:r>
              <a:rPr lang="pl-PL" sz="6600" b="1" dirty="0" smtClean="0"/>
              <a:t>)</a:t>
            </a:r>
            <a:endParaRPr lang="pl-PL" sz="6600" b="1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8" y="1130945"/>
            <a:ext cx="7468247" cy="483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05" y="3771330"/>
            <a:ext cx="8824725" cy="2804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889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 txBox="1">
            <a:spLocks/>
          </p:cNvSpPr>
          <p:nvPr/>
        </p:nvSpPr>
        <p:spPr>
          <a:xfrm>
            <a:off x="829145" y="4980883"/>
            <a:ext cx="10515600" cy="149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6600" dirty="0">
              <a:latin typeface="Consolas" panose="020B06090202040302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046429" y="2700919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Koniec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9194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dalej?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1801"/>
          </a:xfrm>
        </p:spPr>
        <p:txBody>
          <a:bodyPr/>
          <a:lstStyle/>
          <a:p>
            <a:endParaRPr lang="pl-PL" b="1" dirty="0" smtClean="0"/>
          </a:p>
          <a:p>
            <a:r>
              <a:rPr lang="pl-PL" b="1" dirty="0" smtClean="0"/>
              <a:t>rogerdudler.github.io/git-</a:t>
            </a:r>
            <a:r>
              <a:rPr lang="pl-PL" b="1" dirty="0" err="1" smtClean="0"/>
              <a:t>guide</a:t>
            </a:r>
            <a:r>
              <a:rPr lang="pl-PL" b="1" dirty="0" smtClean="0"/>
              <a:t>/ </a:t>
            </a:r>
            <a:r>
              <a:rPr lang="pl-PL" dirty="0" smtClean="0"/>
              <a:t>(poradnik dostępny po polsku)</a:t>
            </a:r>
          </a:p>
          <a:p>
            <a:endParaRPr lang="pl-PL" dirty="0"/>
          </a:p>
          <a:p>
            <a:r>
              <a:rPr lang="pl-PL" b="1" dirty="0" smtClean="0"/>
              <a:t>book.git-scm.com/</a:t>
            </a:r>
            <a:r>
              <a:rPr lang="pl-PL" b="1" dirty="0" err="1" smtClean="0"/>
              <a:t>book</a:t>
            </a:r>
            <a:r>
              <a:rPr lang="pl-PL" b="1" dirty="0" smtClean="0"/>
              <a:t>/</a:t>
            </a:r>
            <a:r>
              <a:rPr lang="pl-PL" b="1" dirty="0" err="1" smtClean="0"/>
              <a:t>pl</a:t>
            </a:r>
            <a:r>
              <a:rPr lang="pl-PL" b="1" dirty="0" smtClean="0"/>
              <a:t>/</a:t>
            </a:r>
          </a:p>
          <a:p>
            <a:endParaRPr lang="pl-PL" b="1" dirty="0"/>
          </a:p>
          <a:p>
            <a:r>
              <a:rPr lang="pl-PL" b="1" dirty="0"/>
              <a:t>help.github.com</a:t>
            </a:r>
          </a:p>
        </p:txBody>
      </p:sp>
    </p:spTree>
    <p:extLst>
      <p:ext uri="{BB962C8B-B14F-4D97-AF65-F5344CB8AC3E}">
        <p14:creationId xmlns:p14="http://schemas.microsoft.com/office/powerpoint/2010/main" val="40046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654836"/>
            <a:ext cx="10515600" cy="149083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dirty="0" smtClean="0"/>
              <a:t>Scentralizowane systemy</a:t>
            </a:r>
            <a:br>
              <a:rPr lang="pl-PL" sz="6600" dirty="0" smtClean="0"/>
            </a:br>
            <a:r>
              <a:rPr lang="pl-PL" sz="6600" dirty="0" smtClean="0"/>
              <a:t> kontroli wersji</a:t>
            </a:r>
            <a:endParaRPr lang="pl-PL" sz="66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12" y="2757157"/>
            <a:ext cx="4762500" cy="37338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08610" y="3476531"/>
            <a:ext cx="1938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dirty="0" smtClean="0"/>
              <a:t>CVS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dirty="0" err="1" smtClean="0"/>
              <a:t>Subversion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30122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Scentralizowane systemy</a:t>
            </a:r>
            <a:br>
              <a:rPr lang="pl-PL" dirty="0" smtClean="0"/>
            </a:br>
            <a:r>
              <a:rPr lang="pl-PL" dirty="0" smtClean="0"/>
              <a:t> kontroli wersji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Zalety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Wiadomo co robią inni</a:t>
            </a:r>
          </a:p>
          <a:p>
            <a:r>
              <a:rPr lang="pl-PL" dirty="0" smtClean="0"/>
              <a:t>Administratorzy mają kontrolę nad uprawnieniami użytkowników</a:t>
            </a:r>
          </a:p>
          <a:p>
            <a:r>
              <a:rPr lang="pl-PL" dirty="0" smtClean="0"/>
              <a:t>Łatwe w zarządzaniu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/>
              <a:t>Wady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/>
              <a:t>problem awarii centralnego </a:t>
            </a:r>
            <a:r>
              <a:rPr lang="pl-PL" dirty="0" smtClean="0"/>
              <a:t>serwera</a:t>
            </a:r>
          </a:p>
          <a:p>
            <a:r>
              <a:rPr lang="pl-PL" dirty="0" smtClean="0"/>
              <a:t>Uszkodzenie centralnej bazy</a:t>
            </a:r>
          </a:p>
          <a:p>
            <a:r>
              <a:rPr lang="pl-PL" dirty="0" smtClean="0"/>
              <a:t>Potrzeba ręcznego tworzenia kopii zapasowej bazy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902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3757" y="1858947"/>
            <a:ext cx="10515600" cy="149083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6600" dirty="0" smtClean="0"/>
              <a:t>Rozproszone systemy </a:t>
            </a:r>
            <a:br>
              <a:rPr lang="pl-PL" sz="6600" dirty="0" smtClean="0"/>
            </a:br>
            <a:r>
              <a:rPr lang="pl-PL" sz="6600" dirty="0" smtClean="0"/>
              <a:t>kontroli wersji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6358343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300</Words>
  <Application>Microsoft Office PowerPoint</Application>
  <PresentationFormat>Panoramiczny</PresentationFormat>
  <Paragraphs>94</Paragraphs>
  <Slides>63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Motyw pakietu Office</vt:lpstr>
      <vt:lpstr>GIT</vt:lpstr>
      <vt:lpstr>Czym jest kontrola wersji?</vt:lpstr>
      <vt:lpstr>Czym jest kontrola wersji?</vt:lpstr>
      <vt:lpstr>„Własnoręczna” kontrola wersji</vt:lpstr>
      <vt:lpstr>RCS</vt:lpstr>
      <vt:lpstr>Ale co w przypadku  pracy zespołowej?</vt:lpstr>
      <vt:lpstr>Scentralizowane systemy  kontroli wersji</vt:lpstr>
      <vt:lpstr>Scentralizowane systemy  kontroli wersji</vt:lpstr>
      <vt:lpstr>Rozproszone systemy  kontroli wersji</vt:lpstr>
      <vt:lpstr>Rozproszone systemy kontroli wersji</vt:lpstr>
      <vt:lpstr>Rozproszone systemy kontroli wersji</vt:lpstr>
      <vt:lpstr>Krótka historia Gita</vt:lpstr>
      <vt:lpstr>GIT</vt:lpstr>
      <vt:lpstr>Prezentacja programu PowerPoint</vt:lpstr>
      <vt:lpstr>git --version</vt:lpstr>
      <vt:lpstr>Prezentacja programu PowerPoint</vt:lpstr>
      <vt:lpstr>git clone adres</vt:lpstr>
      <vt:lpstr>git clone adres</vt:lpstr>
      <vt:lpstr>Prezentacja programu PowerPoint</vt:lpstr>
      <vt:lpstr>Prezentacja programu PowerPoint</vt:lpstr>
      <vt:lpstr>Prezentacja programu PowerPoint</vt:lpstr>
      <vt:lpstr>git status</vt:lpstr>
      <vt:lpstr>git status -s </vt:lpstr>
      <vt:lpstr>git add -A</vt:lpstr>
      <vt:lpstr>git commit –m "Fajne kolorki na stronie"</vt:lpstr>
      <vt:lpstr>git status</vt:lpstr>
      <vt:lpstr>git log </vt:lpstr>
      <vt:lpstr>Trzy stany plików</vt:lpstr>
      <vt:lpstr>git push </vt:lpstr>
      <vt:lpstr>git add -A </vt:lpstr>
      <vt:lpstr>git log </vt:lpstr>
      <vt:lpstr>git status</vt:lpstr>
      <vt:lpstr>Prezentacja programu PowerPoint</vt:lpstr>
      <vt:lpstr>Prezentacja programu PowerPoint</vt:lpstr>
      <vt:lpstr>git status -s</vt:lpstr>
      <vt:lpstr>commit &amp; push</vt:lpstr>
      <vt:lpstr>Branche (gałęzie)</vt:lpstr>
      <vt:lpstr>git branch</vt:lpstr>
      <vt:lpstr>git checkout –b nazwa_brancha</vt:lpstr>
      <vt:lpstr>Prezentacja programu PowerPoint</vt:lpstr>
      <vt:lpstr>commit &amp; push</vt:lpstr>
      <vt:lpstr>git checkout master</vt:lpstr>
      <vt:lpstr>Pull Requests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Code Review</vt:lpstr>
      <vt:lpstr>Zaczynamy robić Code Review</vt:lpstr>
      <vt:lpstr>Po zakończeniu komentowania kodu</vt:lpstr>
      <vt:lpstr>Konflikty przy mergach</vt:lpstr>
      <vt:lpstr>Pull reqest       master &lt;- niepokorny</vt:lpstr>
      <vt:lpstr>Prezentacja programu PowerPoint</vt:lpstr>
      <vt:lpstr>Prezentacja programu PowerPoint</vt:lpstr>
      <vt:lpstr>Co zamiast konsoli?</vt:lpstr>
      <vt:lpstr>GitHub Desktop</vt:lpstr>
      <vt:lpstr>Git Kraken</vt:lpstr>
      <vt:lpstr>JetBrians (PhpStorm, WebStorm, Android Studio, IntelliJ IDEA)</vt:lpstr>
      <vt:lpstr>Koniec</vt:lpstr>
      <vt:lpstr>Co dalej?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Użytkownik systemu Windows</dc:creator>
  <cp:lastModifiedBy>Użytkownik systemu Windows</cp:lastModifiedBy>
  <cp:revision>184</cp:revision>
  <dcterms:created xsi:type="dcterms:W3CDTF">2018-03-17T09:57:32Z</dcterms:created>
  <dcterms:modified xsi:type="dcterms:W3CDTF">2018-03-20T13:10:17Z</dcterms:modified>
</cp:coreProperties>
</file>